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1.svg" ContentType="image/svg+xml"/>
  <Override PartName="/ppt/media/image13.svg" ContentType="image/svg+xml"/>
  <Override PartName="/ppt/media/image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309" r:id="rId3"/>
    <p:sldId id="274" r:id="rId4"/>
    <p:sldId id="360" r:id="rId5"/>
    <p:sldId id="311" r:id="rId6"/>
    <p:sldId id="354" r:id="rId7"/>
    <p:sldId id="351" r:id="rId8"/>
    <p:sldId id="363" r:id="rId9"/>
    <p:sldId id="362" r:id="rId10"/>
    <p:sldId id="364" r:id="rId11"/>
    <p:sldId id="353" r:id="rId13"/>
    <p:sldId id="369" r:id="rId14"/>
    <p:sldId id="328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6" userDrawn="1">
          <p15:clr>
            <a:srgbClr val="A4A3A4"/>
          </p15:clr>
        </p15:guide>
        <p15:guide id="2" pos="389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49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493F"/>
    <a:srgbClr val="8B7567"/>
    <a:srgbClr val="F5F3F1"/>
    <a:srgbClr val="EAE6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42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864" y="58"/>
      </p:cViewPr>
      <p:guideLst>
        <p:guide orient="horz" pos="2196"/>
        <p:guide pos="3890"/>
        <p:guide pos="325"/>
        <p:guide pos="7355"/>
        <p:guide orient="horz" pos="349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3.svg>
</file>

<file path=ppt/media/image4.jpeg>
</file>

<file path=ppt/media/image5.jpeg>
</file>

<file path=ppt/media/image6.png>
</file>

<file path=ppt/media/image7.png>
</file>

<file path=ppt/media/image8.png>
</file>

<file path=ppt/media/image9.wd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（进阶设计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Relationship Id="rId3" Type="http://schemas.openxmlformats.org/officeDocument/2006/relationships/image" Target="../media/image10.png"/><Relationship Id="rId2" Type="http://schemas.microsoft.com/office/2007/relationships/hdphoto" Target="../media/image9.wdp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svg"/><Relationship Id="rId2" Type="http://schemas.openxmlformats.org/officeDocument/2006/relationships/image" Target="../media/image20.png"/><Relationship Id="rId1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tags" Target="../tags/tag1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6" Type="http://schemas.openxmlformats.org/officeDocument/2006/relationships/slideLayout" Target="../slideLayouts/slideLayout1.xml"/><Relationship Id="rId15" Type="http://schemas.openxmlformats.org/officeDocument/2006/relationships/tags" Target="../tags/tag12.xml"/><Relationship Id="rId14" Type="http://schemas.openxmlformats.org/officeDocument/2006/relationships/tags" Target="../tags/tag11.xml"/><Relationship Id="rId13" Type="http://schemas.openxmlformats.org/officeDocument/2006/relationships/tags" Target="../tags/tag10.xml"/><Relationship Id="rId12" Type="http://schemas.openxmlformats.org/officeDocument/2006/relationships/tags" Target="../tags/tag9.xml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Relationship Id="rId3" Type="http://schemas.openxmlformats.org/officeDocument/2006/relationships/image" Target="../media/image10.png"/><Relationship Id="rId2" Type="http://schemas.microsoft.com/office/2007/relationships/hdphoto" Target="../media/image9.wdp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4.jpe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Relationship Id="rId3" Type="http://schemas.openxmlformats.org/officeDocument/2006/relationships/image" Target="../media/image10.png"/><Relationship Id="rId2" Type="http://schemas.microsoft.com/office/2007/relationships/hdphoto" Target="../media/image9.wdp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5.jpe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8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515939" y="549275"/>
            <a:ext cx="2831937" cy="520356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58153" y="6092210"/>
            <a:ext cx="3870867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电子创新实验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II</a:t>
            </a:r>
            <a:endParaRPr lang="en-US" altLang="zh-CN" sz="1400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16255" y="1791970"/>
            <a:ext cx="4643755" cy="17576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ctr" fontAlgn="auto">
              <a:lnSpc>
                <a:spcPct val="150000"/>
              </a:lnSpc>
            </a:pPr>
            <a:r>
              <a:rPr lang="zh-CN" sz="32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基于步进电机的激光发射云台</a:t>
            </a:r>
            <a:endParaRPr lang="zh-CN" sz="32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91970" y="3907790"/>
            <a:ext cx="209169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12212215 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姚奇霖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331845" y="1983504"/>
            <a:ext cx="5427345" cy="3108798"/>
            <a:chOff x="3331845" y="2061108"/>
            <a:chExt cx="5427345" cy="3108798"/>
          </a:xfrm>
        </p:grpSpPr>
        <p:pic>
          <p:nvPicPr>
            <p:cNvPr id="3" name="图形 2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703320" y="3750198"/>
              <a:ext cx="4785360" cy="1419708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4456589" y="3905406"/>
              <a:ext cx="3278823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sz="3600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effectLst/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总结</a:t>
              </a:r>
              <a:endParaRPr lang="zh-CN" sz="36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3331845" y="2061108"/>
              <a:ext cx="5427345" cy="132207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8000" dirty="0">
                  <a:solidFill>
                    <a:schemeClr val="bg1"/>
                  </a:solidFill>
                  <a:effectLst/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Part Three</a:t>
              </a:r>
              <a:endParaRPr lang="zh-CN" altLang="en-US" sz="8000" dirty="0">
                <a:solidFill>
                  <a:schemeClr val="bg1"/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pic>
        <p:nvPicPr>
          <p:cNvPr id="11" name="图形 10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80030" y="553929"/>
            <a:ext cx="2831940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16255" y="554355"/>
            <a:ext cx="463423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3600" spc="2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42620" y="429260"/>
            <a:ext cx="4634230" cy="64516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3600" spc="2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总结</a:t>
            </a:r>
            <a:endParaRPr lang="zh-CN" altLang="en-US" sz="3600" spc="2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42620" y="1610995"/>
            <a:ext cx="6265545" cy="35128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zh-CN"/>
          </a:p>
        </p:txBody>
      </p:sp>
      <p:sp>
        <p:nvSpPr>
          <p:cNvPr id="9" name="文本框 8"/>
          <p:cNvSpPr txBox="1"/>
          <p:nvPr/>
        </p:nvSpPr>
        <p:spPr>
          <a:xfrm>
            <a:off x="642620" y="1199515"/>
            <a:ext cx="835025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总结：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该实验完成情况较好，成功实现了预期的两个效果。实验装置为一个搭载激光发射器的二维云台，能够在远处平面上投射激光点，并控制其沿着任意形状的轨迹运动。此外，该装置还具备</a:t>
            </a:r>
            <a:r>
              <a:rPr lang="en-US" altLang="zh-CN"/>
              <a:t>PS2</a:t>
            </a:r>
            <a:r>
              <a:rPr lang="zh-CN" altLang="en-US"/>
              <a:t>手柄控制功能，通过操纵手柄即可旋转云台，从而灵活移动激光点。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515938" y="1674674"/>
            <a:ext cx="641826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200" b="0" i="0" u="none" strike="noStrike" kern="1200" cap="none" spc="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感谢</a:t>
            </a:r>
            <a:endParaRPr kumimoji="0" lang="en-US" altLang="zh-CN" sz="7200" b="0" i="0" u="none" strike="noStrike" kern="1200" cap="none" spc="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您的观看与收听</a:t>
            </a:r>
            <a:endParaRPr kumimoji="0" lang="zh-CN" altLang="en-US" sz="3600" b="0" i="0" u="none" strike="noStrike" kern="1200" cap="none" spc="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553154" y="1410794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b="1" spc="600" dirty="0">
                <a:solidFill>
                  <a:srgbClr val="8B75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CONTENTS</a:t>
            </a:r>
            <a:endParaRPr lang="zh-CN" altLang="en-US" b="1" spc="600" dirty="0">
              <a:solidFill>
                <a:srgbClr val="8B7567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515939" y="549275"/>
            <a:ext cx="2831937" cy="52035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8397239" y="453238"/>
            <a:ext cx="327882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60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目录</a:t>
            </a:r>
            <a:endParaRPr lang="zh-CN" altLang="en-US" sz="60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grpSp>
        <p:nvGrpSpPr>
          <p:cNvPr id="14" name="组合 13"/>
          <p:cNvGrpSpPr/>
          <p:nvPr>
            <p:custDataLst>
              <p:tags r:id="rId4"/>
            </p:custDataLst>
          </p:nvPr>
        </p:nvGrpSpPr>
        <p:grpSpPr>
          <a:xfrm>
            <a:off x="6128601" y="2103845"/>
            <a:ext cx="3552825" cy="830997"/>
            <a:chOff x="6381926" y="2513807"/>
            <a:chExt cx="3552825" cy="830997"/>
          </a:xfrm>
        </p:grpSpPr>
        <p:sp>
          <p:nvSpPr>
            <p:cNvPr id="4" name="文本框 3"/>
            <p:cNvSpPr txBox="1"/>
            <p:nvPr>
              <p:custDataLst>
                <p:tags r:id="rId5"/>
              </p:custDataLst>
            </p:nvPr>
          </p:nvSpPr>
          <p:spPr>
            <a:xfrm>
              <a:off x="6381926" y="2513807"/>
              <a:ext cx="7240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5F493F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壹</a:t>
              </a:r>
              <a:endParaRPr lang="zh-CN" altLang="en-US" sz="48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12" name="文本框 11"/>
            <p:cNvSpPr txBox="1"/>
            <p:nvPr>
              <p:custDataLst>
                <p:tags r:id="rId6"/>
              </p:custDataLst>
            </p:nvPr>
          </p:nvSpPr>
          <p:spPr>
            <a:xfrm>
              <a:off x="7154086" y="2699227"/>
              <a:ext cx="278066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8B7567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</a:rPr>
                <a:t>系统框架</a:t>
              </a:r>
              <a:endParaRPr lang="zh-CN" altLang="en-US" sz="2400" dirty="0">
                <a:solidFill>
                  <a:srgbClr val="8B7567"/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endParaRPr>
            </a:p>
          </p:txBody>
        </p:sp>
      </p:grpSp>
      <p:grpSp>
        <p:nvGrpSpPr>
          <p:cNvPr id="15" name="组合 14"/>
          <p:cNvGrpSpPr/>
          <p:nvPr>
            <p:custDataLst>
              <p:tags r:id="rId7"/>
            </p:custDataLst>
          </p:nvPr>
        </p:nvGrpSpPr>
        <p:grpSpPr>
          <a:xfrm>
            <a:off x="8397239" y="3164793"/>
            <a:ext cx="2824858" cy="830997"/>
            <a:chOff x="6381926" y="2513807"/>
            <a:chExt cx="2824858" cy="830997"/>
          </a:xfrm>
        </p:grpSpPr>
        <p:sp>
          <p:nvSpPr>
            <p:cNvPr id="16" name="文本框 15"/>
            <p:cNvSpPr txBox="1"/>
            <p:nvPr>
              <p:custDataLst>
                <p:tags r:id="rId8"/>
              </p:custDataLst>
            </p:nvPr>
          </p:nvSpPr>
          <p:spPr>
            <a:xfrm>
              <a:off x="6381926" y="2513807"/>
              <a:ext cx="7240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5F493F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贰</a:t>
              </a:r>
              <a:endParaRPr lang="zh-CN" altLang="en-US" sz="48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9"/>
              </p:custDataLst>
            </p:nvPr>
          </p:nvSpPr>
          <p:spPr>
            <a:xfrm>
              <a:off x="7226646" y="2652872"/>
              <a:ext cx="1980138" cy="55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>
                  <a:solidFill>
                    <a:srgbClr val="8B7567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</a:rPr>
                <a:t>技术难点</a:t>
              </a:r>
              <a:endParaRPr lang="zh-CN" altLang="en-US" sz="3000" dirty="0">
                <a:solidFill>
                  <a:srgbClr val="8B7567"/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endParaRPr>
            </a:p>
          </p:txBody>
        </p:sp>
      </p:grpSp>
      <p:grpSp>
        <p:nvGrpSpPr>
          <p:cNvPr id="19" name="组合 18"/>
          <p:cNvGrpSpPr/>
          <p:nvPr>
            <p:custDataLst>
              <p:tags r:id="rId10"/>
            </p:custDataLst>
          </p:nvPr>
        </p:nvGrpSpPr>
        <p:grpSpPr>
          <a:xfrm>
            <a:off x="6176299" y="4225741"/>
            <a:ext cx="2824223" cy="830997"/>
            <a:chOff x="6381926" y="2513807"/>
            <a:chExt cx="2824223" cy="830997"/>
          </a:xfrm>
        </p:grpSpPr>
        <p:sp>
          <p:nvSpPr>
            <p:cNvPr id="20" name="文本框 19"/>
            <p:cNvSpPr txBox="1"/>
            <p:nvPr>
              <p:custDataLst>
                <p:tags r:id="rId11"/>
              </p:custDataLst>
            </p:nvPr>
          </p:nvSpPr>
          <p:spPr>
            <a:xfrm>
              <a:off x="6381926" y="2513807"/>
              <a:ext cx="7240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5F493F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叁</a:t>
              </a:r>
              <a:endParaRPr lang="zh-CN" altLang="en-US" sz="48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21" name="文本框 20"/>
            <p:cNvSpPr txBox="1"/>
            <p:nvPr>
              <p:custDataLst>
                <p:tags r:id="rId12"/>
              </p:custDataLst>
            </p:nvPr>
          </p:nvSpPr>
          <p:spPr>
            <a:xfrm>
              <a:off x="7226011" y="2699227"/>
              <a:ext cx="1980138" cy="55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>
                  <a:solidFill>
                    <a:srgbClr val="8B7567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</a:rPr>
                <a:t>解决方案</a:t>
              </a:r>
              <a:endParaRPr lang="zh-CN" altLang="en-US" sz="3000" dirty="0">
                <a:solidFill>
                  <a:srgbClr val="8B7567"/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endParaRPr>
            </a:p>
          </p:txBody>
        </p:sp>
      </p:grpSp>
      <p:grpSp>
        <p:nvGrpSpPr>
          <p:cNvPr id="3" name="组合 2"/>
          <p:cNvGrpSpPr/>
          <p:nvPr>
            <p:custDataLst>
              <p:tags r:id="rId13"/>
            </p:custDataLst>
          </p:nvPr>
        </p:nvGrpSpPr>
        <p:grpSpPr>
          <a:xfrm>
            <a:off x="7552979" y="5561781"/>
            <a:ext cx="2824223" cy="829945"/>
            <a:chOff x="7631606" y="3722847"/>
            <a:chExt cx="2824223" cy="829945"/>
          </a:xfrm>
        </p:grpSpPr>
        <p:sp>
          <p:nvSpPr>
            <p:cNvPr id="5" name="文本框 4"/>
            <p:cNvSpPr txBox="1"/>
            <p:nvPr>
              <p:custDataLst>
                <p:tags r:id="rId14"/>
              </p:custDataLst>
            </p:nvPr>
          </p:nvSpPr>
          <p:spPr>
            <a:xfrm>
              <a:off x="7631606" y="3722847"/>
              <a:ext cx="724091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4800" dirty="0">
                  <a:solidFill>
                    <a:srgbClr val="5F493F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肆</a:t>
              </a:r>
              <a:endParaRPr lang="zh-CN" altLang="en-US" sz="48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15"/>
              </p:custDataLst>
            </p:nvPr>
          </p:nvSpPr>
          <p:spPr>
            <a:xfrm>
              <a:off x="8475691" y="3908267"/>
              <a:ext cx="1980138" cy="55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3000" dirty="0">
                  <a:solidFill>
                    <a:srgbClr val="8B7567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</a:rPr>
                <a:t>总结</a:t>
              </a:r>
              <a:endParaRPr lang="zh-CN" altLang="en-US" sz="3000" dirty="0">
                <a:solidFill>
                  <a:srgbClr val="8B7567"/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16255" y="554355"/>
            <a:ext cx="463423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3600" spc="2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43255" y="681355"/>
            <a:ext cx="4634230" cy="64516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3600" spc="2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一、实验简介</a:t>
            </a:r>
            <a:endParaRPr lang="zh-CN" altLang="en-US" sz="3600" spc="2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4994910" y="1828800"/>
            <a:ext cx="3237230" cy="331343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43255" y="1636395"/>
            <a:ext cx="406400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 fontAlgn="auto">
              <a:extLst>
                <a:ext uri="{35155182-B16C-46BC-9424-99874614C6A1}">
                  <wpsdc:indentchars xmlns:wpsdc="http://www.wps.cn/officeDocument/2017/drawingmlCustomData" val="200" checksum="59296752"/>
                </a:ext>
              </a:extLst>
            </a:pPr>
            <a:r>
              <a:rPr lang="zh-CN" altLang="en-US"/>
              <a:t>该实验实现了一个搭载激光发射器的二维云台。它可以再远处的平面上投射激光点，并让它沿着任意形状的轨迹运动。</a:t>
            </a:r>
            <a:endParaRPr lang="zh-CN" altLang="en-US"/>
          </a:p>
          <a:p>
            <a:pPr indent="457200" fontAlgn="auto">
              <a:extLst>
                <a:ext uri="{35155182-B16C-46BC-9424-99874614C6A1}">
                  <wpsdc:indentchars xmlns:wpsdc="http://www.wps.cn/officeDocument/2017/drawingmlCustomData" val="200" checksum="59296752"/>
                </a:ext>
              </a:extLst>
            </a:pPr>
            <a:r>
              <a:rPr lang="zh-CN" altLang="en-US"/>
              <a:t>该装置还可以用</a:t>
            </a:r>
            <a:r>
              <a:rPr lang="en-US" altLang="zh-CN"/>
              <a:t>PS2</a:t>
            </a:r>
            <a:r>
              <a:rPr lang="zh-CN" altLang="en-US"/>
              <a:t>手柄控制。通过操纵</a:t>
            </a:r>
            <a:r>
              <a:rPr lang="en-US" altLang="zh-CN"/>
              <a:t>PS2</a:t>
            </a:r>
            <a:r>
              <a:rPr lang="zh-CN" altLang="en-US"/>
              <a:t>手柄，云台旋转，从而移动激光点。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2485" y="1827530"/>
            <a:ext cx="3418205" cy="25800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331845" y="1983504"/>
            <a:ext cx="5427345" cy="3108798"/>
            <a:chOff x="3331845" y="2061108"/>
            <a:chExt cx="5427345" cy="3108798"/>
          </a:xfrm>
        </p:grpSpPr>
        <p:pic>
          <p:nvPicPr>
            <p:cNvPr id="3" name="图形 2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703320" y="3750198"/>
              <a:ext cx="4785360" cy="1419708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4456589" y="3905406"/>
              <a:ext cx="3278823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sz="3600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effectLst/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系统框图</a:t>
              </a:r>
              <a:endParaRPr lang="zh-CN" sz="36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3331845" y="2061108"/>
              <a:ext cx="5427345" cy="132207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8000" dirty="0">
                  <a:solidFill>
                    <a:schemeClr val="bg1"/>
                  </a:solidFill>
                  <a:effectLst/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Part One</a:t>
              </a:r>
              <a:endParaRPr lang="en-US" altLang="zh-CN" sz="8000" dirty="0">
                <a:solidFill>
                  <a:schemeClr val="bg1"/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pic>
        <p:nvPicPr>
          <p:cNvPr id="11" name="图形 10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80030" y="553929"/>
            <a:ext cx="2831940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16255" y="554355"/>
            <a:ext cx="463423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3600" spc="2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639945" y="1619250"/>
            <a:ext cx="606552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609600" fontAlgn="auto"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该系统由树莓派作为主控制器。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PS2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手柄作为输入设备。树莓派处理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PS2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手柄传递过来的信息，给电机驱动器发送指令，然后电机驱动器驱动步进电机运动。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6" name="图片 5" descr="系统功能框图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655" y="1326515"/>
            <a:ext cx="3710305" cy="472503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643255" y="681355"/>
            <a:ext cx="4634230" cy="64516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3600" spc="2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一、系统框图</a:t>
            </a:r>
            <a:endParaRPr lang="zh-CN" altLang="en-US" sz="3600" spc="2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331845" y="1983504"/>
            <a:ext cx="5427345" cy="3108798"/>
            <a:chOff x="3331845" y="2061108"/>
            <a:chExt cx="5427345" cy="3108798"/>
          </a:xfrm>
        </p:grpSpPr>
        <p:pic>
          <p:nvPicPr>
            <p:cNvPr id="3" name="图形 2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703320" y="3750198"/>
              <a:ext cx="4785360" cy="1419708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4456589" y="3905406"/>
              <a:ext cx="3278823" cy="11988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3600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effectLst/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技术难点</a:t>
              </a:r>
              <a:endParaRPr lang="zh-CN" altLang="en-US" sz="36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  <a:p>
              <a:pPr algn="ctr"/>
              <a:r>
                <a:rPr lang="en-US" altLang="zh-CN" sz="3600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effectLst/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&amp;</a:t>
              </a:r>
              <a:r>
                <a:rPr lang="zh-CN" altLang="en-US" sz="3600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effectLst/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解决方案</a:t>
              </a:r>
              <a:endParaRPr lang="zh-CN" altLang="en-US" sz="36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3331845" y="2061108"/>
              <a:ext cx="5427345" cy="132207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8000" dirty="0">
                  <a:solidFill>
                    <a:schemeClr val="bg1"/>
                  </a:solidFill>
                  <a:effectLst/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Part Two</a:t>
              </a:r>
              <a:endParaRPr lang="en-US" altLang="zh-CN" sz="8000" dirty="0">
                <a:solidFill>
                  <a:schemeClr val="bg1"/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pic>
        <p:nvPicPr>
          <p:cNvPr id="11" name="图形 10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80030" y="553929"/>
            <a:ext cx="2831940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16255" y="554355"/>
            <a:ext cx="463423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3600" spc="2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43255" y="681355"/>
            <a:ext cx="4634230" cy="64516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3600" spc="2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一、接线图</a:t>
            </a:r>
            <a:endParaRPr lang="en-US" altLang="zh-CN" sz="3600" spc="2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5" name="图片 4" descr="线路图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4595" y="1517015"/>
            <a:ext cx="8009255" cy="41560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16255" y="554355"/>
            <a:ext cx="463423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3600" spc="2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43255" y="681355"/>
            <a:ext cx="4634230" cy="64516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3600" spc="2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二、步进电机驱动</a:t>
            </a:r>
            <a:endParaRPr lang="en-US" altLang="zh-CN" sz="3600" spc="2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42620" y="1610995"/>
            <a:ext cx="6265545" cy="35128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树莓派输出</a:t>
            </a:r>
            <a:r>
              <a:rPr lang="en-US" altLang="zh-CN"/>
              <a:t>pwm</a:t>
            </a:r>
            <a:r>
              <a:rPr lang="zh-CN" altLang="en-US"/>
              <a:t>波给驱动器，控制电机旋转。输出高低电平给驱动器</a:t>
            </a:r>
            <a:r>
              <a:rPr lang="en-US" altLang="zh-CN"/>
              <a:t>DIR</a:t>
            </a:r>
            <a:r>
              <a:rPr lang="zh-CN" altLang="en-US"/>
              <a:t>端口控制电机转向。</a:t>
            </a:r>
            <a:r>
              <a:rPr lang="en-US" altLang="zh-CN"/>
              <a:t>pwm</a:t>
            </a:r>
            <a:r>
              <a:rPr lang="zh-CN" altLang="en-US"/>
              <a:t>的脉冲数和步进电机旋转的角度线性相关。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2065" y="1610995"/>
            <a:ext cx="2476500" cy="885825"/>
          </a:xfrm>
          <a:prstGeom prst="rect">
            <a:avLst/>
          </a:prstGeom>
        </p:spPr>
      </p:pic>
      <p:pic>
        <p:nvPicPr>
          <p:cNvPr id="5" name="图片 4"/>
          <p:cNvPicPr/>
          <p:nvPr/>
        </p:nvPicPr>
        <p:blipFill>
          <a:blip r:embed="rId5"/>
          <a:stretch>
            <a:fillRect/>
          </a:stretch>
        </p:blipFill>
        <p:spPr>
          <a:xfrm>
            <a:off x="515938" y="2877503"/>
            <a:ext cx="10963275" cy="30194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16255" y="554355"/>
            <a:ext cx="463423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3600" spc="2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42620" y="429260"/>
            <a:ext cx="4634230" cy="64516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3600" spc="2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三、运动范围估计</a:t>
            </a:r>
            <a:endParaRPr lang="en-US" altLang="zh-CN" sz="3600" spc="2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42620" y="1610995"/>
            <a:ext cx="6265545" cy="35128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620" y="1074420"/>
            <a:ext cx="6452235" cy="483679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715250" y="1741170"/>
            <a:ext cx="406400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从右图可以估计电机的运动范围。在这里将电机的运动估计为匀速运动。</a:t>
            </a:r>
            <a:endParaRPr lang="zh-CN" altLang="en-US"/>
          </a:p>
          <a:p>
            <a:r>
              <a:rPr lang="zh-CN" altLang="en-US"/>
              <a:t>要在距离</a:t>
            </a:r>
            <a:r>
              <a:rPr lang="en-US" altLang="zh-CN"/>
              <a:t>1m</a:t>
            </a:r>
            <a:r>
              <a:rPr lang="zh-CN" altLang="en-US"/>
              <a:t>的地方沿着黑框运动。需要把</a:t>
            </a:r>
            <a:r>
              <a:rPr lang="en-US" altLang="zh-CN"/>
              <a:t>x,y</a:t>
            </a:r>
            <a:r>
              <a:rPr lang="zh-CN" altLang="en-US"/>
              <a:t>方向电机运动的范围转化为脉冲数。在程序中输出固定的</a:t>
            </a:r>
            <a:r>
              <a:rPr lang="en-US" altLang="zh-CN"/>
              <a:t>pwm</a:t>
            </a:r>
            <a:r>
              <a:rPr lang="zh-CN" altLang="en-US"/>
              <a:t>波脉冲数。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31.0929133858268,&quot;left&quot;:482.56700787401576,&quot;top&quot;:165.65708661417324,&quot;width&quot;:429.5415748031496}"/>
</p:tagLst>
</file>

<file path=ppt/tags/tag10.xml><?xml version="1.0" encoding="utf-8"?>
<p:tagLst xmlns:p="http://schemas.openxmlformats.org/presentationml/2006/main">
  <p:tag name="KSO_WM_DIAGRAM_VIRTUALLY_FRAME" val="{&quot;height&quot;:331.0929133858268,&quot;left&quot;:482.56700787401576,&quot;top&quot;:165.65708661417324,&quot;width&quot;:429.5415748031496}"/>
</p:tagLst>
</file>

<file path=ppt/tags/tag11.xml><?xml version="1.0" encoding="utf-8"?>
<p:tagLst xmlns:p="http://schemas.openxmlformats.org/presentationml/2006/main">
  <p:tag name="KSO_WM_DIAGRAM_VIRTUALLY_FRAME" val="{&quot;height&quot;:331.0929133858268,&quot;left&quot;:482.56700787401576,&quot;top&quot;:165.65708661417324,&quot;width&quot;:429.5415748031496}"/>
</p:tagLst>
</file>

<file path=ppt/tags/tag12.xml><?xml version="1.0" encoding="utf-8"?>
<p:tagLst xmlns:p="http://schemas.openxmlformats.org/presentationml/2006/main">
  <p:tag name="KSO_WM_DIAGRAM_VIRTUALLY_FRAME" val="{&quot;height&quot;:331.0929133858268,&quot;left&quot;:482.56700787401576,&quot;top&quot;:165.65708661417324,&quot;width&quot;:429.5415748031496}"/>
</p:tagLst>
</file>

<file path=ppt/tags/tag2.xml><?xml version="1.0" encoding="utf-8"?>
<p:tagLst xmlns:p="http://schemas.openxmlformats.org/presentationml/2006/main">
  <p:tag name="KSO_WM_DIAGRAM_VIRTUALLY_FRAME" val="{&quot;height&quot;:331.0929133858268,&quot;left&quot;:482.56700787401576,&quot;top&quot;:165.65708661417324,&quot;width&quot;:429.5415748031496}"/>
</p:tagLst>
</file>

<file path=ppt/tags/tag3.xml><?xml version="1.0" encoding="utf-8"?>
<p:tagLst xmlns:p="http://schemas.openxmlformats.org/presentationml/2006/main">
  <p:tag name="KSO_WM_DIAGRAM_VIRTUALLY_FRAME" val="{&quot;height&quot;:331.0929133858268,&quot;left&quot;:482.56700787401576,&quot;top&quot;:165.65708661417324,&quot;width&quot;:429.5415748031496}"/>
</p:tagLst>
</file>

<file path=ppt/tags/tag4.xml><?xml version="1.0" encoding="utf-8"?>
<p:tagLst xmlns:p="http://schemas.openxmlformats.org/presentationml/2006/main">
  <p:tag name="KSO_WM_DIAGRAM_VIRTUALLY_FRAME" val="{&quot;height&quot;:331.0929133858268,&quot;left&quot;:482.56700787401576,&quot;top&quot;:165.65708661417324,&quot;width&quot;:429.5415748031496}"/>
</p:tagLst>
</file>

<file path=ppt/tags/tag5.xml><?xml version="1.0" encoding="utf-8"?>
<p:tagLst xmlns:p="http://schemas.openxmlformats.org/presentationml/2006/main">
  <p:tag name="KSO_WM_DIAGRAM_VIRTUALLY_FRAME" val="{&quot;height&quot;:331.0929133858268,&quot;left&quot;:482.56700787401576,&quot;top&quot;:165.65708661417324,&quot;width&quot;:429.5415748031496}"/>
</p:tagLst>
</file>

<file path=ppt/tags/tag6.xml><?xml version="1.0" encoding="utf-8"?>
<p:tagLst xmlns:p="http://schemas.openxmlformats.org/presentationml/2006/main">
  <p:tag name="KSO_WM_DIAGRAM_VIRTUALLY_FRAME" val="{&quot;height&quot;:331.0929133858268,&quot;left&quot;:482.56700787401576,&quot;top&quot;:165.65708661417324,&quot;width&quot;:429.5415748031496}"/>
</p:tagLst>
</file>

<file path=ppt/tags/tag7.xml><?xml version="1.0" encoding="utf-8"?>
<p:tagLst xmlns:p="http://schemas.openxmlformats.org/presentationml/2006/main">
  <p:tag name="KSO_WM_DIAGRAM_VIRTUALLY_FRAME" val="{&quot;height&quot;:331.0929133858268,&quot;left&quot;:482.56700787401576,&quot;top&quot;:165.65708661417324,&quot;width&quot;:429.5415748031496}"/>
</p:tagLst>
</file>

<file path=ppt/tags/tag8.xml><?xml version="1.0" encoding="utf-8"?>
<p:tagLst xmlns:p="http://schemas.openxmlformats.org/presentationml/2006/main">
  <p:tag name="KSO_WM_DIAGRAM_VIRTUALLY_FRAME" val="{&quot;height&quot;:331.0929133858268,&quot;left&quot;:482.56700787401576,&quot;top&quot;:165.65708661417324,&quot;width&quot;:429.5415748031496}"/>
</p:tagLst>
</file>

<file path=ppt/tags/tag9.xml><?xml version="1.0" encoding="utf-8"?>
<p:tagLst xmlns:p="http://schemas.openxmlformats.org/presentationml/2006/main">
  <p:tag name="KSO_WM_DIAGRAM_VIRTUALLY_FRAME" val="{&quot;height&quot;:331.0929133858268,&quot;left&quot;:482.56700787401576,&quot;top&quot;:165.65708661417324,&quot;width&quot;:429.5415748031496}"/>
</p:tagLst>
</file>

<file path=ppt/theme/theme1.xml><?xml version="1.0" encoding="utf-8"?>
<a:theme xmlns:a="http://schemas.openxmlformats.org/drawingml/2006/main" name="已停用母版样式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577</Words>
  <Application>WPS 演示</Application>
  <PresentationFormat>宽屏</PresentationFormat>
  <Paragraphs>68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6" baseType="lpstr">
      <vt:lpstr>Arial</vt:lpstr>
      <vt:lpstr>宋体</vt:lpstr>
      <vt:lpstr>Wingdings</vt:lpstr>
      <vt:lpstr>思源黑体 CN Light</vt:lpstr>
      <vt:lpstr>黑体</vt:lpstr>
      <vt:lpstr>Open Sans</vt:lpstr>
      <vt:lpstr>Segoe Print</vt:lpstr>
      <vt:lpstr>思源宋体 CN Heavy</vt:lpstr>
      <vt:lpstr>思源宋体 CN</vt:lpstr>
      <vt:lpstr>等线</vt:lpstr>
      <vt:lpstr>微软雅黑</vt:lpstr>
      <vt:lpstr>Arial Unicode MS</vt:lpstr>
      <vt:lpstr>Calibri</vt:lpstr>
      <vt:lpstr>已停用母版样式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Yaojia Zhang</dc:creator>
  <cp:lastModifiedBy>学生A</cp:lastModifiedBy>
  <cp:revision>62</cp:revision>
  <dcterms:created xsi:type="dcterms:W3CDTF">2019-12-18T02:50:00Z</dcterms:created>
  <dcterms:modified xsi:type="dcterms:W3CDTF">2025-01-04T09:11:09Z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5255D6BE7F504948B522F6F4BEB27CEB_12</vt:lpwstr>
  </property>
  <property fmtid="{D5CDD505-2E9C-101B-9397-08002B2CF9AE}" pid="3" name="KSOProductBuildVer">
    <vt:lpwstr>2052-12.1.0.19770</vt:lpwstr>
  </property>
</Properties>
</file>

<file path=docProps/thumbnail.jpeg>
</file>